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1"/>
    <a:srgbClr val="A40084"/>
    <a:srgbClr val="888888"/>
    <a:srgbClr val="DC5034"/>
    <a:srgbClr val="63B1E5"/>
    <a:srgbClr val="0073B0"/>
    <a:srgbClr val="0032A1"/>
    <a:srgbClr val="8331A7"/>
    <a:srgbClr val="65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80846" autoAdjust="0"/>
  </p:normalViewPr>
  <p:slideViewPr>
    <p:cSldViewPr snapToGrid="0" snapToObjects="1">
      <p:cViewPr varScale="1">
        <p:scale>
          <a:sx n="69" d="100"/>
          <a:sy n="69" d="100"/>
        </p:scale>
        <p:origin x="12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4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2834FE-F2B6-A84E-A1F9-458ACA6F15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F1EB7-8103-D84D-84F6-74303A216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12E4-CFCB-5841-B346-01FDA9AF193D}" type="datetimeFigureOut">
              <a:rPr lang="fi-FI" smtClean="0"/>
              <a:t>9.11.2020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7F648-0307-9848-8510-C018B28C3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55AF8-C24E-924D-A112-46792FF84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3FE2-6FFE-534D-A264-7988550A0BA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9146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29F1-D4A2-7845-97E6-EC89B9E6E233}" type="datetimeFigureOut">
              <a:rPr lang="fi-FI" smtClean="0"/>
              <a:t>9.11.2020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8B99-D757-AB44-A1B1-189E38A9727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778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515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496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53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Nopeutamme tieto- ja tilastotuotantoa esimerkiksi kriisitilanteiden tietotarpeisiin.</a:t>
            </a: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Yhdistelemme tietolähteitä uudella tavalla, jotta pystymme kuvaamaan ja analysoimaan ilmiöitä ja haastavia kokonaisuuksia, kuten ilmastonmuutosta, globalisaatiota, digitalisaatiota ja kestävää kehitystä.</a:t>
            </a: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Viestimme yhdessä tilastoista ja tiedoista sekä niiden arvosta ja merkityksestä yhteiskunnalle.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Puutumme virheelliseen tiedon käyttöön ja ehkäisemme valeuutisoinnin leviämistä.</a:t>
            </a: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Kehitämme ja modernisoimme tilastotuotantoa huomioiden asiakastarpeet, tietosuojan, lainsäädännön ja tilastoperiaatteet.      </a:t>
            </a: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Edistämme kansalaisten, viranomaisten ja päätöksentekijöiden tilastojen lukutaitoa ja datakyvykkyyttä yhteiskunnassa. </a:t>
            </a: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Varmistamme digitaalisesti tallennetun informaation pitkäaikaisen säilytyksen, kattavuuden ja luotettavuuden.</a:t>
            </a:r>
            <a:b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837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Kehitämme tiedon jakelua ja hyödynnämme viestinnässä erilaisia kanavia ja tiedon esittämisen tapoja, kuten somea, videoita, infografiikkaa ja tarinan kerrontaa.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Lisäämme tilastojen somenäkyvyyttä ja osallistumme aktiivisemmin yhteiskunnalliseen keskusteluun tiedosta ja sen hyödyntämisestä.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Lisäämme avoimen datan jakelua ja avaamme julkisia tietovarantoja avoimen hallinnon suositusten mukaisesti. Otamme huomioon tietosuojan ja tiedon luotettavuuden.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Panostamme tietoarkkitehtuuriin, tietojen kuvailuun ja tietojen löydettävyyteen tiedon teknisen ja semanttisen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yhteentoimivuuden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tavoitteiden mukaisesti.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7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Jatkamme yhteistyötä tiedon tuottajien, asiantuntijoiden ja rekisteriviranomaisten kanssa.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Edistämme kumppanuutta tutkijoiden, viranomaisten ja yritysten kanssa data-analytiikan hyödyntämisessä sekä koneoppimisen ja tekoälyn kehittämisessä.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Vahvistamme poikkihallinnollista kokeilukulttuuria esimerkiksi yhteishankkeilla.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Luomme uusia kumppanuuksia uusien tietolähteiden hyödyntämiseksi.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Otamme asiakkaat ja median mukaan uusien tietotuotteiden suunnitteluun ja määrittelyyn, esimerkiksi nopea tieto,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now-casting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avoin data.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Vaikutamme kansainväliseen tilastojen kehittämistyöhön (EU, OECD, YK, Pohjoismainen yhteistyö).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447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Kehitämme tilastoekosysteemin yhteisiä laatu- ja menetelmäohjeita.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Osallistumme rekisteriviranomaisten yhteistyöhön mm. työstämällä yhteisiä laatuohjeita ja -määrittelyjä.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Otamme käyttöön tilastotuotteiden yhtenäisen laaturaportoinnin ja laatuselosteet.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Arvioimme tuotannon laatua tilastotuotannon auditointien ja arviointien avulla, mm. läpivalaisu, itsearviointi.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Osallistumme ja tuemme EU:n käytännesääntöjen vertaisarviointia.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Panostamme tilastoammattilaisten osaamisen kehittämiseen (mm. tilastojen käytännesäännöt, data-analytiikka, viestintä, jakelu, tekoäly, ilmiöt).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C8B99-D757-AB44-A1B1-189E38A9727D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356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oi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ansikuva">
            <a:extLst>
              <a:ext uri="{FF2B5EF4-FFF2-40B4-BE49-F238E27FC236}">
                <a16:creationId xmlns:a16="http://schemas.microsoft.com/office/drawing/2014/main" id="{BCD59BCD-4151-495E-85F4-19CB5B5AD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40"/>
          <a:stretch/>
        </p:blipFill>
        <p:spPr>
          <a:xfrm>
            <a:off x="2495550" y="0"/>
            <a:ext cx="9696450" cy="6858000"/>
          </a:xfrm>
          <a:prstGeom prst="rect">
            <a:avLst/>
          </a:prstGeom>
        </p:spPr>
      </p:pic>
      <p:sp>
        <p:nvSpPr>
          <p:cNvPr id="6" name="Otsikon väritausta">
            <a:extLst>
              <a:ext uri="{FF2B5EF4-FFF2-40B4-BE49-F238E27FC236}">
                <a16:creationId xmlns:a16="http://schemas.microsoft.com/office/drawing/2014/main" id="{EEAD24E9-858F-404B-8949-1C99251B0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25175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116BDE-15BB-BF4C-988F-BB6B76BE5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485" y="3771153"/>
            <a:ext cx="10536195" cy="1009374"/>
          </a:xfrm>
        </p:spPr>
        <p:txBody>
          <a:bodyPr anchor="b">
            <a:noAutofit/>
          </a:bodyPr>
          <a:lstStyle>
            <a:lvl1pPr>
              <a:defRPr sz="4000" b="1"/>
            </a:lvl1pPr>
          </a:lstStyle>
          <a:p>
            <a:r>
              <a:rPr lang="fi-FI"/>
              <a:t>Otsikko</a:t>
            </a:r>
            <a:endParaRPr lang="fi-FI" dirty="0"/>
          </a:p>
        </p:txBody>
      </p:sp>
      <p:sp>
        <p:nvSpPr>
          <p:cNvPr id="11" name="Esittäjä, aika ja paikka">
            <a:extLst>
              <a:ext uri="{FF2B5EF4-FFF2-40B4-BE49-F238E27FC236}">
                <a16:creationId xmlns:a16="http://schemas.microsoft.com/office/drawing/2014/main" id="{DFD4F408-8114-044A-B306-BBA0FDCBEF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4865585"/>
            <a:ext cx="10536880" cy="94209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/>
              <a:t>Esittäjä, </a:t>
            </a:r>
            <a:r>
              <a:rPr lang="en-US" dirty="0" err="1"/>
              <a:t>aika</a:t>
            </a:r>
            <a:r>
              <a:rPr lang="en-US" dirty="0"/>
              <a:t>, </a:t>
            </a:r>
            <a:r>
              <a:rPr lang="en-US" dirty="0" err="1"/>
              <a:t>paikka</a:t>
            </a:r>
            <a:endParaRPr lang="en-US" dirty="0"/>
          </a:p>
        </p:txBody>
      </p:sp>
      <p:pic>
        <p:nvPicPr>
          <p:cNvPr id="9" name="SVT logo">
            <a:extLst>
              <a:ext uri="{FF2B5EF4-FFF2-40B4-BE49-F238E27FC236}">
                <a16:creationId xmlns:a16="http://schemas.microsoft.com/office/drawing/2014/main" id="{D63BB615-9C7D-45E7-B3DF-5693D1098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999" y="899689"/>
            <a:ext cx="1280054" cy="1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69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tsikko, teksti ja pien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CECABA0-0855-DA4B-B5AD-9F705EBA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09468"/>
            <a:ext cx="10460355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tö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00000"/>
            <a:ext cx="7558128" cy="4140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Kuva">
            <a:extLst>
              <a:ext uri="{FF2B5EF4-FFF2-40B4-BE49-F238E27FC236}">
                <a16:creationId xmlns:a16="http://schemas.microsoft.com/office/drawing/2014/main" id="{E4B49032-C733-4B25-860C-6443A58BA6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8404530" y="1800000"/>
            <a:ext cx="3600000" cy="4140000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17" name="Etunimi Sukunimi">
            <a:extLst>
              <a:ext uri="{FF2B5EF4-FFF2-40B4-BE49-F238E27FC236}">
                <a16:creationId xmlns:a16="http://schemas.microsoft.com/office/drawing/2014/main" id="{57860299-DF73-4FB7-AFC0-173B823A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566" y="6310312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16" name="Päivämäärä">
            <a:extLst>
              <a:ext uri="{FF2B5EF4-FFF2-40B4-BE49-F238E27FC236}">
                <a16:creationId xmlns:a16="http://schemas.microsoft.com/office/drawing/2014/main" id="{7417E346-3B1F-4C40-9C73-7E8010DF1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1420" y="6310312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15" name="Sivunumero">
            <a:extLst>
              <a:ext uri="{FF2B5EF4-FFF2-40B4-BE49-F238E27FC236}">
                <a16:creationId xmlns:a16="http://schemas.microsoft.com/office/drawing/2014/main" id="{98EFE6FB-B569-4255-844C-E9EAFC62F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6836" y="6310312"/>
            <a:ext cx="60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ikea väripalkki">
            <a:extLst>
              <a:ext uri="{FF2B5EF4-FFF2-40B4-BE49-F238E27FC236}">
                <a16:creationId xmlns:a16="http://schemas.microsoft.com/office/drawing/2014/main" id="{9ECD548A-9B59-437D-917C-603A2674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2000" y="1800000"/>
            <a:ext cx="18000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Vasen väripalkki">
            <a:extLst>
              <a:ext uri="{FF2B5EF4-FFF2-40B4-BE49-F238E27FC236}">
                <a16:creationId xmlns:a16="http://schemas.microsoft.com/office/drawing/2014/main" id="{4346FFE9-3B70-4F4A-81FF-6A24C6B7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-1"/>
            <a:ext cx="434886" cy="6236127"/>
          </a:xfrm>
          <a:custGeom>
            <a:avLst/>
            <a:gdLst>
              <a:gd name="connsiteX0" fmla="*/ 434886 w 434886"/>
              <a:gd name="connsiteY0" fmla="*/ 0 h 6236127"/>
              <a:gd name="connsiteX1" fmla="*/ 254886 w 434886"/>
              <a:gd name="connsiteY1" fmla="*/ 0 h 6236127"/>
              <a:gd name="connsiteX2" fmla="*/ 254886 w 434886"/>
              <a:gd name="connsiteY2" fmla="*/ 1006067 h 6236127"/>
              <a:gd name="connsiteX3" fmla="*/ 199278 w 434886"/>
              <a:gd name="connsiteY3" fmla="*/ 1013475 h 6236127"/>
              <a:gd name="connsiteX4" fmla="*/ 35619 w 434886"/>
              <a:gd name="connsiteY4" fmla="*/ 1140019 h 6236127"/>
              <a:gd name="connsiteX5" fmla="*/ 37295 w 434886"/>
              <a:gd name="connsiteY5" fmla="*/ 1410978 h 6236127"/>
              <a:gd name="connsiteX6" fmla="*/ 202507 w 434886"/>
              <a:gd name="connsiteY6" fmla="*/ 1535488 h 6236127"/>
              <a:gd name="connsiteX7" fmla="*/ 254886 w 434886"/>
              <a:gd name="connsiteY7" fmla="*/ 1541807 h 6236127"/>
              <a:gd name="connsiteX8" fmla="*/ 254886 w 434886"/>
              <a:gd name="connsiteY8" fmla="*/ 6236127 h 6236127"/>
              <a:gd name="connsiteX9" fmla="*/ 434886 w 434886"/>
              <a:gd name="connsiteY9" fmla="*/ 6236127 h 62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886" h="6236127">
                <a:moveTo>
                  <a:pt x="434886" y="0"/>
                </a:moveTo>
                <a:lnTo>
                  <a:pt x="254886" y="0"/>
                </a:lnTo>
                <a:lnTo>
                  <a:pt x="254886" y="1006067"/>
                </a:lnTo>
                <a:lnTo>
                  <a:pt x="199278" y="1013475"/>
                </a:lnTo>
                <a:cubicBezTo>
                  <a:pt x="131006" y="1032008"/>
                  <a:pt x="71681" y="1076958"/>
                  <a:pt x="35619" y="1140019"/>
                </a:cubicBezTo>
                <a:cubicBezTo>
                  <a:pt x="-12465" y="1224101"/>
                  <a:pt x="-11825" y="1327497"/>
                  <a:pt x="37295" y="1410978"/>
                </a:cubicBezTo>
                <a:cubicBezTo>
                  <a:pt x="74135" y="1473588"/>
                  <a:pt x="134012" y="1517800"/>
                  <a:pt x="202507" y="1535488"/>
                </a:cubicBezTo>
                <a:lnTo>
                  <a:pt x="254886" y="1541807"/>
                </a:lnTo>
                <a:lnTo>
                  <a:pt x="254886" y="6236127"/>
                </a:lnTo>
                <a:lnTo>
                  <a:pt x="434886" y="6236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7F8BA968-D0D1-4806-A68A-2BEAD1D00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666" y="556593"/>
            <a:ext cx="3101009" cy="5393358"/>
          </a:xfrm>
        </p:spPr>
        <p:txBody>
          <a:bodyPr anchor="ctr" anchorCtr="0">
            <a:normAutofit/>
          </a:bodyPr>
          <a:lstStyle>
            <a:lvl1pPr algn="l"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0" name="Sisältö">
            <a:extLst>
              <a:ext uri="{FF2B5EF4-FFF2-40B4-BE49-F238E27FC236}">
                <a16:creationId xmlns:a16="http://schemas.microsoft.com/office/drawing/2014/main" id="{12EB5CAC-1CF2-4917-B3B3-FDDB1919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749" y="556592"/>
            <a:ext cx="7905327" cy="5393358"/>
          </a:xfrm>
        </p:spPr>
        <p:txBody>
          <a:bodyPr anchor="ctr"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Etunimi Sukunimi">
            <a:extLst>
              <a:ext uri="{FF2B5EF4-FFF2-40B4-BE49-F238E27FC236}">
                <a16:creationId xmlns:a16="http://schemas.microsoft.com/office/drawing/2014/main" id="{DE87A036-5E58-4513-8D8C-AFAEE5F2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4" name="Päivämäärä">
            <a:extLst>
              <a:ext uri="{FF2B5EF4-FFF2-40B4-BE49-F238E27FC236}">
                <a16:creationId xmlns:a16="http://schemas.microsoft.com/office/drawing/2014/main" id="{51F06D64-6858-4F6E-B1C5-227CA3363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5DB0FB-5AAC-4194-9B00-FC4CC2FE01AE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3" name="Dian numero">
            <a:extLst>
              <a:ext uri="{FF2B5EF4-FFF2-40B4-BE49-F238E27FC236}">
                <a16:creationId xmlns:a16="http://schemas.microsoft.com/office/drawing/2014/main" id="{3C8E34F5-DD91-48DA-B539-D15BA29C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ikea väripalkki">
            <a:extLst>
              <a:ext uri="{FF2B5EF4-FFF2-40B4-BE49-F238E27FC236}">
                <a16:creationId xmlns:a16="http://schemas.microsoft.com/office/drawing/2014/main" id="{60B8D49C-4BBA-4C62-9D63-25C46935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2000" y="1800000"/>
            <a:ext cx="18000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Vasen väripalkki">
            <a:extLst>
              <a:ext uri="{FF2B5EF4-FFF2-40B4-BE49-F238E27FC236}">
                <a16:creationId xmlns:a16="http://schemas.microsoft.com/office/drawing/2014/main" id="{EE5460D2-5834-45A2-A238-BCB6DB04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-1"/>
            <a:ext cx="516000" cy="6236127"/>
          </a:xfrm>
          <a:custGeom>
            <a:avLst/>
            <a:gdLst>
              <a:gd name="connsiteX0" fmla="*/ 516000 w 516000"/>
              <a:gd name="connsiteY0" fmla="*/ 0 h 6236127"/>
              <a:gd name="connsiteX1" fmla="*/ 336000 w 516000"/>
              <a:gd name="connsiteY1" fmla="*/ 0 h 6236127"/>
              <a:gd name="connsiteX2" fmla="*/ 336000 w 516000"/>
              <a:gd name="connsiteY2" fmla="*/ 2896469 h 6236127"/>
              <a:gd name="connsiteX3" fmla="*/ 265703 w 516000"/>
              <a:gd name="connsiteY3" fmla="*/ 2905833 h 6236127"/>
              <a:gd name="connsiteX4" fmla="*/ 47491 w 516000"/>
              <a:gd name="connsiteY4" fmla="*/ 3074559 h 6236127"/>
              <a:gd name="connsiteX5" fmla="*/ 49726 w 516000"/>
              <a:gd name="connsiteY5" fmla="*/ 3435837 h 6236127"/>
              <a:gd name="connsiteX6" fmla="*/ 270009 w 516000"/>
              <a:gd name="connsiteY6" fmla="*/ 3601851 h 6236127"/>
              <a:gd name="connsiteX7" fmla="*/ 336000 w 516000"/>
              <a:gd name="connsiteY7" fmla="*/ 3609812 h 6236127"/>
              <a:gd name="connsiteX8" fmla="*/ 336000 w 516000"/>
              <a:gd name="connsiteY8" fmla="*/ 6236127 h 6236127"/>
              <a:gd name="connsiteX9" fmla="*/ 516000 w 516000"/>
              <a:gd name="connsiteY9" fmla="*/ 6236127 h 62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000" h="6236127">
                <a:moveTo>
                  <a:pt x="516000" y="0"/>
                </a:moveTo>
                <a:lnTo>
                  <a:pt x="336000" y="0"/>
                </a:lnTo>
                <a:lnTo>
                  <a:pt x="336000" y="2896469"/>
                </a:lnTo>
                <a:lnTo>
                  <a:pt x="265703" y="2905833"/>
                </a:lnTo>
                <a:cubicBezTo>
                  <a:pt x="174674" y="2930544"/>
                  <a:pt x="95574" y="2990477"/>
                  <a:pt x="47491" y="3074559"/>
                </a:cubicBezTo>
                <a:cubicBezTo>
                  <a:pt x="-16620" y="3186668"/>
                  <a:pt x="-15767" y="3324530"/>
                  <a:pt x="49726" y="3435837"/>
                </a:cubicBezTo>
                <a:cubicBezTo>
                  <a:pt x="98847" y="3519318"/>
                  <a:pt x="178682" y="3578268"/>
                  <a:pt x="270009" y="3601851"/>
                </a:cubicBezTo>
                <a:lnTo>
                  <a:pt x="336000" y="3609812"/>
                </a:lnTo>
                <a:lnTo>
                  <a:pt x="336000" y="6236127"/>
                </a:lnTo>
                <a:lnTo>
                  <a:pt x="516000" y="6236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2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hyt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7F8BA968-D0D1-4806-A68A-2BEAD1D00D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666" y="556593"/>
            <a:ext cx="3101009" cy="5393358"/>
          </a:xfrm>
        </p:spPr>
        <p:txBody>
          <a:bodyPr anchor="ctr" anchorCtr="0">
            <a:normAutofit/>
          </a:bodyPr>
          <a:lstStyle>
            <a:lvl1pPr algn="l"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0" name="Sisältö">
            <a:extLst>
              <a:ext uri="{FF2B5EF4-FFF2-40B4-BE49-F238E27FC236}">
                <a16:creationId xmlns:a16="http://schemas.microsoft.com/office/drawing/2014/main" id="{12EB5CAC-1CF2-4917-B3B3-FDDB19195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749" y="556592"/>
            <a:ext cx="7905327" cy="5393358"/>
          </a:xfrm>
        </p:spPr>
        <p:txBody>
          <a:bodyPr anchor="ctr"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Etunimi Sukunimi">
            <a:extLst>
              <a:ext uri="{FF2B5EF4-FFF2-40B4-BE49-F238E27FC236}">
                <a16:creationId xmlns:a16="http://schemas.microsoft.com/office/drawing/2014/main" id="{DE87A036-5E58-4513-8D8C-AFAEE5F2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4" name="Päivämäärä">
            <a:extLst>
              <a:ext uri="{FF2B5EF4-FFF2-40B4-BE49-F238E27FC236}">
                <a16:creationId xmlns:a16="http://schemas.microsoft.com/office/drawing/2014/main" id="{51F06D64-6858-4F6E-B1C5-227CA3363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DF8615-537B-40F0-A722-A12784C866C5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3" name="Dian numero">
            <a:extLst>
              <a:ext uri="{FF2B5EF4-FFF2-40B4-BE49-F238E27FC236}">
                <a16:creationId xmlns:a16="http://schemas.microsoft.com/office/drawing/2014/main" id="{3C8E34F5-DD91-48DA-B539-D15BA29C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Vasen väripalkki">
            <a:extLst>
              <a:ext uri="{FF2B5EF4-FFF2-40B4-BE49-F238E27FC236}">
                <a16:creationId xmlns:a16="http://schemas.microsoft.com/office/drawing/2014/main" id="{EE5460D2-5834-45A2-A238-BCB6DB041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-1"/>
            <a:ext cx="516000" cy="6236127"/>
          </a:xfrm>
          <a:custGeom>
            <a:avLst/>
            <a:gdLst>
              <a:gd name="connsiteX0" fmla="*/ 516000 w 516000"/>
              <a:gd name="connsiteY0" fmla="*/ 0 h 6236127"/>
              <a:gd name="connsiteX1" fmla="*/ 336000 w 516000"/>
              <a:gd name="connsiteY1" fmla="*/ 0 h 6236127"/>
              <a:gd name="connsiteX2" fmla="*/ 336000 w 516000"/>
              <a:gd name="connsiteY2" fmla="*/ 2896469 h 6236127"/>
              <a:gd name="connsiteX3" fmla="*/ 265703 w 516000"/>
              <a:gd name="connsiteY3" fmla="*/ 2905833 h 6236127"/>
              <a:gd name="connsiteX4" fmla="*/ 47491 w 516000"/>
              <a:gd name="connsiteY4" fmla="*/ 3074559 h 6236127"/>
              <a:gd name="connsiteX5" fmla="*/ 49726 w 516000"/>
              <a:gd name="connsiteY5" fmla="*/ 3435837 h 6236127"/>
              <a:gd name="connsiteX6" fmla="*/ 270009 w 516000"/>
              <a:gd name="connsiteY6" fmla="*/ 3601851 h 6236127"/>
              <a:gd name="connsiteX7" fmla="*/ 336000 w 516000"/>
              <a:gd name="connsiteY7" fmla="*/ 3609812 h 6236127"/>
              <a:gd name="connsiteX8" fmla="*/ 336000 w 516000"/>
              <a:gd name="connsiteY8" fmla="*/ 6236127 h 6236127"/>
              <a:gd name="connsiteX9" fmla="*/ 516000 w 516000"/>
              <a:gd name="connsiteY9" fmla="*/ 6236127 h 62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000" h="6236127">
                <a:moveTo>
                  <a:pt x="516000" y="0"/>
                </a:moveTo>
                <a:lnTo>
                  <a:pt x="336000" y="0"/>
                </a:lnTo>
                <a:lnTo>
                  <a:pt x="336000" y="2896469"/>
                </a:lnTo>
                <a:lnTo>
                  <a:pt x="265703" y="2905833"/>
                </a:lnTo>
                <a:cubicBezTo>
                  <a:pt x="174674" y="2930544"/>
                  <a:pt x="95574" y="2990477"/>
                  <a:pt x="47491" y="3074559"/>
                </a:cubicBezTo>
                <a:cubicBezTo>
                  <a:pt x="-16620" y="3186668"/>
                  <a:pt x="-15767" y="3324530"/>
                  <a:pt x="49726" y="3435837"/>
                </a:cubicBezTo>
                <a:cubicBezTo>
                  <a:pt x="98847" y="3519318"/>
                  <a:pt x="178682" y="3578268"/>
                  <a:pt x="270009" y="3601851"/>
                </a:cubicBezTo>
                <a:lnTo>
                  <a:pt x="336000" y="3609812"/>
                </a:lnTo>
                <a:lnTo>
                  <a:pt x="336000" y="6236127"/>
                </a:lnTo>
                <a:lnTo>
                  <a:pt x="516000" y="6236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palst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9CECABA0-0855-DA4B-B5AD-9F705EBA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09468"/>
            <a:ext cx="10460355" cy="1325563"/>
          </a:xfrm>
        </p:spPr>
        <p:txBody>
          <a:bodyPr anchor="b" anchorCtr="0"/>
          <a:lstStyle>
            <a:lvl1pPr>
              <a:defRPr b="1">
                <a:solidFill>
                  <a:srgbClr val="0065A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isältö 1">
            <a:extLst>
              <a:ext uri="{FF2B5EF4-FFF2-40B4-BE49-F238E27FC236}">
                <a16:creationId xmlns:a16="http://schemas.microsoft.com/office/drawing/2014/main" id="{D32DDB0F-1C8A-0F4E-A56A-C944E46ED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00000"/>
            <a:ext cx="5400000" cy="4140000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3pPr>
            <a:lvl4pPr marL="1600200" indent="-228600">
              <a:buClr>
                <a:schemeClr val="accent1"/>
              </a:buClr>
              <a:buFont typeface="Arial" panose="020B0604020202020204" pitchFamily="34" charset="0"/>
              <a:buChar char="–"/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Sisältö 2">
            <a:extLst>
              <a:ext uri="{FF2B5EF4-FFF2-40B4-BE49-F238E27FC236}">
                <a16:creationId xmlns:a16="http://schemas.microsoft.com/office/drawing/2014/main" id="{DAECCA58-AD67-EA4F-A4FA-99791451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0650" y="1800000"/>
            <a:ext cx="5400000" cy="4117976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6" name="Etunimi Sukunimi">
            <a:extLst>
              <a:ext uri="{FF2B5EF4-FFF2-40B4-BE49-F238E27FC236}">
                <a16:creationId xmlns:a16="http://schemas.microsoft.com/office/drawing/2014/main" id="{4AF09CF0-853C-4B17-8EC7-4BEE133B0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566" y="6310312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15" name="Päivämäärä">
            <a:extLst>
              <a:ext uri="{FF2B5EF4-FFF2-40B4-BE49-F238E27FC236}">
                <a16:creationId xmlns:a16="http://schemas.microsoft.com/office/drawing/2014/main" id="{5BEA6F2E-80E5-4890-83E2-654E9AEA9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1420" y="6310312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fld id="{6FBD5883-DB4F-41E2-8382-0F8A71DB1D32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14" name="Sivunumero">
            <a:extLst>
              <a:ext uri="{FF2B5EF4-FFF2-40B4-BE49-F238E27FC236}">
                <a16:creationId xmlns:a16="http://schemas.microsoft.com/office/drawing/2014/main" id="{1462A86B-0D6C-41C6-8F5A-A379E211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6836" y="6310312"/>
            <a:ext cx="60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Vasen väripalkki">
            <a:extLst>
              <a:ext uri="{FF2B5EF4-FFF2-40B4-BE49-F238E27FC236}">
                <a16:creationId xmlns:a16="http://schemas.microsoft.com/office/drawing/2014/main" id="{045EF164-6575-4CC3-8C3A-C7F06D677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-1"/>
            <a:ext cx="434886" cy="6236127"/>
          </a:xfrm>
          <a:custGeom>
            <a:avLst/>
            <a:gdLst>
              <a:gd name="connsiteX0" fmla="*/ 434886 w 434886"/>
              <a:gd name="connsiteY0" fmla="*/ 0 h 6236127"/>
              <a:gd name="connsiteX1" fmla="*/ 254886 w 434886"/>
              <a:gd name="connsiteY1" fmla="*/ 0 h 6236127"/>
              <a:gd name="connsiteX2" fmla="*/ 254886 w 434886"/>
              <a:gd name="connsiteY2" fmla="*/ 1006067 h 6236127"/>
              <a:gd name="connsiteX3" fmla="*/ 199278 w 434886"/>
              <a:gd name="connsiteY3" fmla="*/ 1013475 h 6236127"/>
              <a:gd name="connsiteX4" fmla="*/ 35619 w 434886"/>
              <a:gd name="connsiteY4" fmla="*/ 1140019 h 6236127"/>
              <a:gd name="connsiteX5" fmla="*/ 37295 w 434886"/>
              <a:gd name="connsiteY5" fmla="*/ 1410978 h 6236127"/>
              <a:gd name="connsiteX6" fmla="*/ 202507 w 434886"/>
              <a:gd name="connsiteY6" fmla="*/ 1535488 h 6236127"/>
              <a:gd name="connsiteX7" fmla="*/ 254886 w 434886"/>
              <a:gd name="connsiteY7" fmla="*/ 1541807 h 6236127"/>
              <a:gd name="connsiteX8" fmla="*/ 254886 w 434886"/>
              <a:gd name="connsiteY8" fmla="*/ 6236127 h 6236127"/>
              <a:gd name="connsiteX9" fmla="*/ 434886 w 434886"/>
              <a:gd name="connsiteY9" fmla="*/ 6236127 h 62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886" h="6236127">
                <a:moveTo>
                  <a:pt x="434886" y="0"/>
                </a:moveTo>
                <a:lnTo>
                  <a:pt x="254886" y="0"/>
                </a:lnTo>
                <a:lnTo>
                  <a:pt x="254886" y="1006067"/>
                </a:lnTo>
                <a:lnTo>
                  <a:pt x="199278" y="1013475"/>
                </a:lnTo>
                <a:cubicBezTo>
                  <a:pt x="131006" y="1032008"/>
                  <a:pt x="71681" y="1076958"/>
                  <a:pt x="35619" y="1140019"/>
                </a:cubicBezTo>
                <a:cubicBezTo>
                  <a:pt x="-12465" y="1224101"/>
                  <a:pt x="-11825" y="1327497"/>
                  <a:pt x="37295" y="1410978"/>
                </a:cubicBezTo>
                <a:cubicBezTo>
                  <a:pt x="74135" y="1473588"/>
                  <a:pt x="134012" y="1517800"/>
                  <a:pt x="202507" y="1535488"/>
                </a:cubicBezTo>
                <a:lnTo>
                  <a:pt x="254886" y="1541807"/>
                </a:lnTo>
                <a:lnTo>
                  <a:pt x="254886" y="6236127"/>
                </a:lnTo>
                <a:lnTo>
                  <a:pt x="434886" y="6236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Oikea väripalkki">
            <a:extLst>
              <a:ext uri="{FF2B5EF4-FFF2-40B4-BE49-F238E27FC236}">
                <a16:creationId xmlns:a16="http://schemas.microsoft.com/office/drawing/2014/main" id="{9ECD548A-9B59-437D-917C-603A2674C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2000" y="1800000"/>
            <a:ext cx="18000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17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F5A4095B-EFC6-464D-AA39-06E8C9BC5F18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695325" y="190831"/>
            <a:ext cx="5141950" cy="1353223"/>
          </a:xfrm>
        </p:spPr>
        <p:txBody>
          <a:bodyPr anchor="b" anchorCtr="0">
            <a:normAutofit/>
          </a:bodyPr>
          <a:lstStyle>
            <a:lvl1pPr>
              <a:defRPr sz="3200" b="1"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0" name="Tekstisisältö">
            <a:extLst>
              <a:ext uri="{FF2B5EF4-FFF2-40B4-BE49-F238E27FC236}">
                <a16:creationId xmlns:a16="http://schemas.microsoft.com/office/drawing/2014/main" id="{4BC97A4B-5B24-074F-9C68-CEDF008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00000"/>
            <a:ext cx="5141948" cy="4140086"/>
          </a:xfrm>
        </p:spPr>
        <p:txBody>
          <a:bodyPr/>
          <a:lstStyle>
            <a:lvl1pPr>
              <a:defRPr>
                <a:solidFill>
                  <a:srgbClr val="0065A1"/>
                </a:solidFill>
              </a:defRPr>
            </a:lvl1pPr>
            <a:lvl2pPr>
              <a:defRPr>
                <a:solidFill>
                  <a:srgbClr val="0065A1"/>
                </a:solidFill>
              </a:defRPr>
            </a:lvl2pPr>
            <a:lvl3pPr>
              <a:defRPr>
                <a:solidFill>
                  <a:srgbClr val="0065A1"/>
                </a:solidFill>
              </a:defRPr>
            </a:lvl3pPr>
            <a:lvl4pPr>
              <a:defRPr>
                <a:solidFill>
                  <a:srgbClr val="0065A1"/>
                </a:solidFill>
              </a:defRPr>
            </a:lvl4pPr>
            <a:lvl5pPr>
              <a:defRPr>
                <a:solidFill>
                  <a:srgbClr val="0065A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7" name="Kuva">
            <a:extLst>
              <a:ext uri="{FF2B5EF4-FFF2-40B4-BE49-F238E27FC236}">
                <a16:creationId xmlns:a16="http://schemas.microsoft.com/office/drawing/2014/main" id="{8F29C243-EFD7-904C-A23B-7D187B9BBBD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91862" y="-1"/>
            <a:ext cx="5811815" cy="5940000"/>
          </a:xfrm>
        </p:spPr>
        <p:txBody>
          <a:bodyPr/>
          <a:lstStyle>
            <a:lvl1pPr marL="0" indent="0">
              <a:buNone/>
              <a:defRPr>
                <a:solidFill>
                  <a:srgbClr val="0065A1"/>
                </a:solidFill>
              </a:defRPr>
            </a:lvl1pPr>
          </a:lstStyle>
          <a:p>
            <a:r>
              <a:rPr lang="fi-FI" dirty="0"/>
              <a:t>Kuva</a:t>
            </a:r>
          </a:p>
        </p:txBody>
      </p:sp>
      <p:sp>
        <p:nvSpPr>
          <p:cNvPr id="20" name="Etunimi Sukunimi">
            <a:extLst>
              <a:ext uri="{FF2B5EF4-FFF2-40B4-BE49-F238E27FC236}">
                <a16:creationId xmlns:a16="http://schemas.microsoft.com/office/drawing/2014/main" id="{2557DBA4-B3A2-465F-A918-65333E52C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566" y="6310312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19" name="Päivämäärä">
            <a:extLst>
              <a:ext uri="{FF2B5EF4-FFF2-40B4-BE49-F238E27FC236}">
                <a16:creationId xmlns:a16="http://schemas.microsoft.com/office/drawing/2014/main" id="{DAA244DE-E539-4B0C-A87D-63837383B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1420" y="6310312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fld id="{3E4F9481-BFD5-49B1-85C1-924156C36AF8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18" name="Sivunumero">
            <a:extLst>
              <a:ext uri="{FF2B5EF4-FFF2-40B4-BE49-F238E27FC236}">
                <a16:creationId xmlns:a16="http://schemas.microsoft.com/office/drawing/2014/main" id="{C6B49A33-6694-4276-AC75-FA322809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6836" y="6310312"/>
            <a:ext cx="60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Vasen väripalkki">
            <a:extLst>
              <a:ext uri="{FF2B5EF4-FFF2-40B4-BE49-F238E27FC236}">
                <a16:creationId xmlns:a16="http://schemas.microsoft.com/office/drawing/2014/main" id="{31626BEC-21BF-49E7-8A5B-E286674DD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-1"/>
            <a:ext cx="434886" cy="6236127"/>
          </a:xfrm>
          <a:custGeom>
            <a:avLst/>
            <a:gdLst>
              <a:gd name="connsiteX0" fmla="*/ 434886 w 434886"/>
              <a:gd name="connsiteY0" fmla="*/ 0 h 6236127"/>
              <a:gd name="connsiteX1" fmla="*/ 254886 w 434886"/>
              <a:gd name="connsiteY1" fmla="*/ 0 h 6236127"/>
              <a:gd name="connsiteX2" fmla="*/ 254886 w 434886"/>
              <a:gd name="connsiteY2" fmla="*/ 1006067 h 6236127"/>
              <a:gd name="connsiteX3" fmla="*/ 199278 w 434886"/>
              <a:gd name="connsiteY3" fmla="*/ 1013475 h 6236127"/>
              <a:gd name="connsiteX4" fmla="*/ 35619 w 434886"/>
              <a:gd name="connsiteY4" fmla="*/ 1140019 h 6236127"/>
              <a:gd name="connsiteX5" fmla="*/ 37295 w 434886"/>
              <a:gd name="connsiteY5" fmla="*/ 1410978 h 6236127"/>
              <a:gd name="connsiteX6" fmla="*/ 202507 w 434886"/>
              <a:gd name="connsiteY6" fmla="*/ 1535488 h 6236127"/>
              <a:gd name="connsiteX7" fmla="*/ 254886 w 434886"/>
              <a:gd name="connsiteY7" fmla="*/ 1541807 h 6236127"/>
              <a:gd name="connsiteX8" fmla="*/ 254886 w 434886"/>
              <a:gd name="connsiteY8" fmla="*/ 6236127 h 6236127"/>
              <a:gd name="connsiteX9" fmla="*/ 434886 w 434886"/>
              <a:gd name="connsiteY9" fmla="*/ 6236127 h 623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886" h="6236127">
                <a:moveTo>
                  <a:pt x="434886" y="0"/>
                </a:moveTo>
                <a:lnTo>
                  <a:pt x="254886" y="0"/>
                </a:lnTo>
                <a:lnTo>
                  <a:pt x="254886" y="1006067"/>
                </a:lnTo>
                <a:lnTo>
                  <a:pt x="199278" y="1013475"/>
                </a:lnTo>
                <a:cubicBezTo>
                  <a:pt x="131006" y="1032008"/>
                  <a:pt x="71681" y="1076958"/>
                  <a:pt x="35619" y="1140019"/>
                </a:cubicBezTo>
                <a:cubicBezTo>
                  <a:pt x="-12465" y="1224101"/>
                  <a:pt x="-11825" y="1327497"/>
                  <a:pt x="37295" y="1410978"/>
                </a:cubicBezTo>
                <a:cubicBezTo>
                  <a:pt x="74135" y="1473588"/>
                  <a:pt x="134012" y="1517800"/>
                  <a:pt x="202507" y="1535488"/>
                </a:cubicBezTo>
                <a:lnTo>
                  <a:pt x="254886" y="1541807"/>
                </a:lnTo>
                <a:lnTo>
                  <a:pt x="254886" y="6236127"/>
                </a:lnTo>
                <a:lnTo>
                  <a:pt x="434886" y="62361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6" name="Oikea väripalkki">
            <a:extLst>
              <a:ext uri="{FF2B5EF4-FFF2-40B4-BE49-F238E27FC236}">
                <a16:creationId xmlns:a16="http://schemas.microsoft.com/office/drawing/2014/main" id="{75F1A4FB-B54C-4CC7-8879-12662211C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012000" y="1800000"/>
            <a:ext cx="180000" cy="41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147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BE6856-4C57-B440-B26E-DB1A92D47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5"/>
            <a:ext cx="10658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 1">
            <a:extLst>
              <a:ext uri="{FF2B5EF4-FFF2-40B4-BE49-F238E27FC236}">
                <a16:creationId xmlns:a16="http://schemas.microsoft.com/office/drawing/2014/main" id="{1287B4C7-AE40-D24D-8781-74BC86E9E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658475" cy="4303713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Etunimi Sukunimi">
            <a:extLst>
              <a:ext uri="{FF2B5EF4-FFF2-40B4-BE49-F238E27FC236}">
                <a16:creationId xmlns:a16="http://schemas.microsoft.com/office/drawing/2014/main" id="{6A643BE2-DB75-4EE9-8A61-E4DB0986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566" y="6310312"/>
            <a:ext cx="466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65A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4" name="Päivämäärä">
            <a:extLst>
              <a:ext uri="{FF2B5EF4-FFF2-40B4-BE49-F238E27FC236}">
                <a16:creationId xmlns:a16="http://schemas.microsoft.com/office/drawing/2014/main" id="{3D1B4AB7-FB4C-C940-B0FD-45D285F3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1420" y="6310312"/>
            <a:ext cx="176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5A1"/>
                </a:solidFill>
              </a:defRPr>
            </a:lvl1pPr>
          </a:lstStyle>
          <a:p>
            <a:fld id="{B93C2401-071A-4B81-B0F9-3B5682791BCE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6" name="Sivunumero">
            <a:extLst>
              <a:ext uri="{FF2B5EF4-FFF2-40B4-BE49-F238E27FC236}">
                <a16:creationId xmlns:a16="http://schemas.microsoft.com/office/drawing/2014/main" id="{09F9930A-31DF-A244-A64E-E4D43F6C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6836" y="6310312"/>
            <a:ext cx="60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65A1"/>
                </a:solidFill>
              </a:defRPr>
            </a:lvl1pPr>
          </a:lstStyle>
          <a:p>
            <a:fld id="{7C9DB053-BC39-5645-941A-EDB0DEC7708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SVT logo 1">
            <a:extLst>
              <a:ext uri="{FF2B5EF4-FFF2-40B4-BE49-F238E27FC236}">
                <a16:creationId xmlns:a16="http://schemas.microsoft.com/office/drawing/2014/main" id="{2332429E-0667-4062-A500-619119BAE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000" y="6236126"/>
            <a:ext cx="478568" cy="478568"/>
          </a:xfrm>
          <a:prstGeom prst="rect">
            <a:avLst/>
          </a:prstGeom>
        </p:spPr>
      </p:pic>
      <p:pic>
        <p:nvPicPr>
          <p:cNvPr id="7" name="SVT logo 2">
            <a:extLst>
              <a:ext uri="{FF2B5EF4-FFF2-40B4-BE49-F238E27FC236}">
                <a16:creationId xmlns:a16="http://schemas.microsoft.com/office/drawing/2014/main" id="{8E3386C5-BD1A-43F3-8FF1-9021FBA5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7106"/>
          <a:stretch/>
        </p:blipFill>
        <p:spPr>
          <a:xfrm>
            <a:off x="817459" y="6243617"/>
            <a:ext cx="1612115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8" r:id="rId2"/>
    <p:sldLayoutId id="2147483781" r:id="rId3"/>
    <p:sldLayoutId id="2147483783" r:id="rId4"/>
    <p:sldLayoutId id="2147483782" r:id="rId5"/>
    <p:sldLayoutId id="214748376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3C342-818E-4AF2-9721-D40959F3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5" y="3639065"/>
            <a:ext cx="10536195" cy="1141462"/>
          </a:xfrm>
        </p:spPr>
        <p:txBody>
          <a:bodyPr/>
          <a:lstStyle/>
          <a:p>
            <a:r>
              <a:rPr lang="fi-FI" dirty="0"/>
              <a:t>Tilastoekosysteemin kehittämislinjaukset 2021-2023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1CA7C6-F177-4728-AD24-88BAC12FC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72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Kuva sisältää Kansallisen tilastoekosysteemin toimijoiden logot.&#10;Tilastoviranomaiset">
            <a:extLst>
              <a:ext uri="{FF2B5EF4-FFF2-40B4-BE49-F238E27FC236}">
                <a16:creationId xmlns:a16="http://schemas.microsoft.com/office/drawing/2014/main" id="{3DC72421-19C9-4459-A7BF-4A495268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6" y="556593"/>
            <a:ext cx="3824920" cy="5393358"/>
          </a:xfrm>
        </p:spPr>
        <p:txBody>
          <a:bodyPr>
            <a:normAutofit/>
          </a:bodyPr>
          <a:lstStyle/>
          <a:p>
            <a:r>
              <a:rPr lang="fi-FI" sz="2800"/>
              <a:t>Kansallisen tilastoekosysteemin toimijat</a:t>
            </a:r>
          </a:p>
        </p:txBody>
      </p:sp>
      <p:pic>
        <p:nvPicPr>
          <p:cNvPr id="8" name="Sisällön paikkamerkki 7" descr="Kuva sisältää kansallisen tilastoekosysteemin toimijoiden logot.&#10;Tilastoja laativat viranomaiset: Maahanmuuttovirasto, Suomen ympäristökeskus, Maanmittauslaitos, Traficom, Ilmatieteen laitos, Työterveyslaitos sekä Työ- ja elinkeinoministeriö.&#10;Tilastoviranomaiset: Terveyden ja hyvinvoinnin laitos, Tulli, Luonnonvarakeskus ja Tilastokeskus.&#10;Muut SVT-tuottajat: Eläketurvakeskus ja Kela.">
            <a:extLst>
              <a:ext uri="{FF2B5EF4-FFF2-40B4-BE49-F238E27FC236}">
                <a16:creationId xmlns:a16="http://schemas.microsoft.com/office/drawing/2014/main" id="{99CC3229-C6E6-4DE5-8DAA-17D9C9874F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371652" y="557213"/>
            <a:ext cx="7080895" cy="5392735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0E7FFF-9F7F-4980-80BD-A6BB588EE8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6B31913-434F-431E-B774-E2B7F18B69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925DA3-27D6-4D62-990F-9847CCA2FF8C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A2EDF3-238B-4EEA-A571-5DCD562F28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50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D5152-B826-46EE-A922-365EA87F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615B46-983B-4DAF-9A59-611E6E86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00000"/>
            <a:ext cx="5884648" cy="4140000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200" dirty="0"/>
              <a:t>Luotettavat tilastot ja tietoaineistot yhteiskunnan hyväksi ja päätöksenteon tueksi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CBA9E155-0BBD-4494-AE5F-C71020F6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8" r="610"/>
          <a:stretch/>
        </p:blipFill>
        <p:spPr>
          <a:xfrm>
            <a:off x="7337019" y="1800000"/>
            <a:ext cx="4667737" cy="41400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0A70A8-D285-46D0-B3CF-035D9EDD5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6717657-DCFB-4A41-99F3-29BB8E93F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816BF5C-6E3A-4A40-B4B9-711E6018E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10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9601B-F96B-47F8-B368-A807EF0E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777F4-3B2F-477A-85F9-959EF96ED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Tuotamme yhteiskunnan keskeiset tilastot ja tietoaineistot laadukkaasti, tehokkaasti ja tietosuojaa kunnioittaen. </a:t>
            </a:r>
          </a:p>
          <a:p>
            <a:r>
              <a:rPr lang="fi-FI" dirty="0"/>
              <a:t>Tiedot ja tilastot palvelevat yhteiskunnan, päätöksentekijöiden ja kansalaisten tietotarpeita ja päätöksentekoa. </a:t>
            </a:r>
          </a:p>
          <a:p>
            <a:r>
              <a:rPr lang="fi-FI" dirty="0"/>
              <a:t>Tiedot ovat kaikkien saatavilla samanaikaisesti ja selkeästi. </a:t>
            </a:r>
          </a:p>
          <a:p>
            <a:r>
              <a:rPr lang="fi-FI" dirty="0"/>
              <a:t>Tilastotyö pohjautuu yhteistyöhön, tilastoeettisten periaatteiden noudattamiseen, tiedon laadun ja kattavuuden varmistamiseen sekä lisäarvon tuottamiseen tiedon käyttäjille.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3B7181-611A-4A18-9D26-A64FFBFE70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60A1F76-2A22-4788-BCBF-E0BE30C433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5DB0FB-5AAC-4194-9B00-FC4CC2FE01AE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2FD003-6EB7-4196-8CA0-72C73E8751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2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6406D0-3596-4640-AABE-593B93F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Strategiset kehittämistavoitteet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A82313-E15D-484E-86F6-1C2A4AD21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00000"/>
            <a:ext cx="6418984" cy="414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A. Tilastojen arvon ja merkityksen esille tuominen yhteiskunnassa</a:t>
            </a:r>
          </a:p>
          <a:p>
            <a:pPr marL="0" indent="0">
              <a:buNone/>
            </a:pPr>
            <a:r>
              <a:rPr lang="fi-FI" sz="3200" dirty="0"/>
              <a:t>B. Tietojen käytön edistäminen</a:t>
            </a:r>
          </a:p>
          <a:p>
            <a:pPr marL="0" indent="0">
              <a:buNone/>
            </a:pPr>
            <a:r>
              <a:rPr lang="fi-FI" sz="3200" dirty="0"/>
              <a:t>C. Kumppanuuksien hyödyntäminen ja syventäminen</a:t>
            </a:r>
          </a:p>
          <a:p>
            <a:pPr marL="0" indent="0">
              <a:buNone/>
            </a:pPr>
            <a:r>
              <a:rPr lang="fi-FI" sz="3200" dirty="0"/>
              <a:t>D. Laadun varmistaminen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D88DA023-4101-436F-99E4-F91AFFA32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230" r="964"/>
          <a:stretch/>
        </p:blipFill>
        <p:spPr>
          <a:xfrm>
            <a:off x="7405252" y="1800000"/>
            <a:ext cx="4599708" cy="41400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810ED1-918A-4955-870A-F1D2715DF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266AFFA-89AC-4833-85BB-30CCB8DD9A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610F37-7457-401F-BD6A-3E358201A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658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F000D-BBEA-4417-B990-03EFC980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A. Tilastojen arvon ja merkityksen esille tuominen yhteiskunnassa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321807-7261-4FA0-94D0-D27B82521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800000"/>
            <a:ext cx="7139420" cy="4140000"/>
          </a:xfrm>
        </p:spPr>
        <p:txBody>
          <a:bodyPr>
            <a:normAutofit lnSpcReduction="10000"/>
          </a:bodyPr>
          <a:lstStyle/>
          <a:p>
            <a:r>
              <a:rPr lang="fi-FI" sz="2400" dirty="0"/>
              <a:t>Nopeutamme tieto- ja tilastotuotantoa.</a:t>
            </a:r>
          </a:p>
          <a:p>
            <a:r>
              <a:rPr lang="fi-FI" sz="2400" dirty="0"/>
              <a:t>Yhdistelemme tietolähteitä ilmiöiden ja haastavien kokonaisuuksien kuvaamiseksi ja analysoimiseksi.</a:t>
            </a:r>
          </a:p>
          <a:p>
            <a:r>
              <a:rPr lang="fi-FI" sz="2400" dirty="0"/>
              <a:t>Viestimme yhdessä tilastoista ja tiedoista.</a:t>
            </a:r>
          </a:p>
          <a:p>
            <a:r>
              <a:rPr lang="fi-FI" sz="2400" dirty="0"/>
              <a:t>Puutumme virheelliseen tiedon käyttöön ja ehkäisemme valeuutisoinnin leviämistä.</a:t>
            </a:r>
          </a:p>
          <a:p>
            <a:r>
              <a:rPr lang="fi-FI" sz="2400" dirty="0"/>
              <a:t>Kehitämme ja modernisoimme tilastotuotantoa.</a:t>
            </a:r>
          </a:p>
          <a:p>
            <a:r>
              <a:rPr lang="fi-FI" sz="2400" dirty="0"/>
              <a:t>Edistämme tilastojen lukutaitoa ja datakyvykkyyttä.</a:t>
            </a:r>
          </a:p>
          <a:p>
            <a:r>
              <a:rPr lang="fi-FI" sz="2400" dirty="0"/>
              <a:t>Varmistamme tiedon pitkäaikaisen säilytyksen.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A4A8CD65-EB46-4383-BE4F-915A90CE1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62" b="362"/>
          <a:stretch>
            <a:fillRect/>
          </a:stretch>
        </p:blipFill>
        <p:spPr>
          <a:xfrm>
            <a:off x="7834313" y="1800225"/>
            <a:ext cx="4170362" cy="41402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535AD8-F751-4251-9185-33CB3DFD8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B6F702E-797D-456A-B254-2EB440AB94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C54580-BAA9-490D-BF7C-E1E4D3C8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8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A0D54-CE74-4D24-9E04-159CBE82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B. Tietojen käytön edistäminen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09FA96-CDD9-45A6-9188-767787892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99999"/>
            <a:ext cx="6822006" cy="4323709"/>
          </a:xfrm>
        </p:spPr>
        <p:txBody>
          <a:bodyPr>
            <a:normAutofit/>
          </a:bodyPr>
          <a:lstStyle/>
          <a:p>
            <a:r>
              <a:rPr lang="fi-FI" sz="2400" dirty="0"/>
              <a:t>Kehitämme tiedon jakelua ja hyödynnämme viestinnässä erilaisia kanavia ja tiedon esittämisen tapoja. </a:t>
            </a:r>
          </a:p>
          <a:p>
            <a:r>
              <a:rPr lang="fi-FI" sz="2400" dirty="0"/>
              <a:t>Lisäämme tilastojen some-näkyvyyttä ja osallistumme aktiivisemmin yhteiskunnalliseen keskusteluun tiedosta ja sen hyödyntämisestä.</a:t>
            </a:r>
          </a:p>
          <a:p>
            <a:r>
              <a:rPr lang="fi-FI" sz="2400" dirty="0"/>
              <a:t>Lisäämme avoimen datan jakelua ja avaamme julkisia tietovarantoja.</a:t>
            </a:r>
          </a:p>
          <a:p>
            <a:r>
              <a:rPr lang="fi-FI" sz="2400" dirty="0"/>
              <a:t>Panostamme tietoarkkitehtuurin, tietojen kuvailuun ja tietojen löydettävyyteen.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41865018-2D0D-41CC-893D-17D7A936D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339" b="2339"/>
          <a:stretch>
            <a:fillRect/>
          </a:stretch>
        </p:blipFill>
        <p:spPr>
          <a:xfrm>
            <a:off x="7661275" y="1800225"/>
            <a:ext cx="4343400" cy="41402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1D6C16-D3FD-414E-A8EE-424535032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CD361F6-EB37-4FE4-9527-29CE434243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89DFE7-7CEE-4269-994F-3B9F832C5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865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56FDB-B5FC-4A03-B23C-5B88787C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C. Kumppanuuksien hyödyntäminen ja syventäminen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D84BAB-C797-4E2B-B543-421B104E7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307" y="1799999"/>
            <a:ext cx="7259544" cy="41402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400" dirty="0"/>
              <a:t>Jatkamme yhteistyötä tiedon tuottajien, asiantuntijoiden ja rekisteriviranomaisten kanssa.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Edistämme kumppanuutta data-analytiikan ja koneoppimisen hyödyntämisessä.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Vahvistamme poikkihallinnollista kokeilukulttuuria.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Luomme uusia kumppanuuksia uusien tietolähteiden hyödyntämiseksi. 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Otamme asiakkaat ja median mukaan uusien tietotuotteiden suunnitteluun ja määrittelyyn.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Vaikutamme kansainväliseen tilastojen kehittämistyöhön.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02474DD7-3764-4958-97E8-1360B3C68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24" b="2024"/>
          <a:stretch>
            <a:fillRect/>
          </a:stretch>
        </p:blipFill>
        <p:spPr>
          <a:xfrm>
            <a:off x="7689850" y="1800225"/>
            <a:ext cx="4314825" cy="41402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088329-4759-4C68-847B-31C1120EA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84E6814-D6DB-4AF2-BA07-BDB7AE08B9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0B3AE3A-B7CC-49BA-975F-D13FF0C5F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52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AA36D-A9A7-4939-9997-F93A2FB8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D. Laadun varmistaminen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8FDAA4-D610-43F4-B72E-D0819771E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663" y="1800225"/>
            <a:ext cx="7365375" cy="414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i-FI" sz="2400" dirty="0"/>
              <a:t>Kehitämme tilastoekosysteemin yhteisiä laatu- ja menetelmäohjeita.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Osallistumme rekisteriviranomaisten yhteistyöhön ja laatuohjeiden työstämiseen. 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Otamme käyttöön yhtenäisen laaturaportoinnin ja laatuselosteet.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Arvioimme tuotannon laatua tilastotuotannon auditointien ja arviointien avulla.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Osallistumme ja tuemme EU:n käytännesääntöjen vertaisarviointia.</a:t>
            </a:r>
          </a:p>
          <a:p>
            <a:pPr>
              <a:spcBef>
                <a:spcPts val="600"/>
              </a:spcBef>
            </a:pPr>
            <a:r>
              <a:rPr lang="fi-FI" sz="2400" dirty="0"/>
              <a:t>Panostamme tilastoammattilaisten osaamisen kehittämiseen.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76FAA019-0432-4757-BCBD-F5DEC2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21" b="821"/>
          <a:stretch>
            <a:fillRect/>
          </a:stretch>
        </p:blipFill>
        <p:spPr>
          <a:xfrm>
            <a:off x="7793038" y="1800225"/>
            <a:ext cx="4211637" cy="4140200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92FD91-C073-4793-B2EC-795A2C25E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53EB6B9-4D14-45AB-9542-AD79F7B3B0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27B38A-C5F0-4209-B1B2-99347D52AC53}" type="datetime1">
              <a:rPr lang="fi-FI" smtClean="0"/>
              <a:t>9.11.2020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CBC4A6-DB76-4C04-8F2E-BCAC1687F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9DB053-BC39-5645-941A-EDB0DEC7708B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867963"/>
      </p:ext>
    </p:extLst>
  </p:cSld>
  <p:clrMapOvr>
    <a:masterClrMapping/>
  </p:clrMapOvr>
</p:sld>
</file>

<file path=ppt/theme/theme1.xml><?xml version="1.0" encoding="utf-8"?>
<a:theme xmlns:a="http://schemas.openxmlformats.org/drawingml/2006/main" name="tk2019">
  <a:themeElements>
    <a:clrScheme name="TK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3B0"/>
      </a:accent1>
      <a:accent2>
        <a:srgbClr val="C0D730"/>
      </a:accent2>
      <a:accent3>
        <a:srgbClr val="A40084"/>
      </a:accent3>
      <a:accent4>
        <a:srgbClr val="33C1BA"/>
      </a:accent4>
      <a:accent5>
        <a:srgbClr val="F8941E"/>
      </a:accent5>
      <a:accent6>
        <a:srgbClr val="E21776"/>
      </a:accent6>
      <a:hlink>
        <a:srgbClr val="0073B0"/>
      </a:hlink>
      <a:folHlink>
        <a:srgbClr val="A4008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omenVirallinenTilasto_powerp_pohjat_suomi.potx" id="{55D7F063-BA72-4B18-B139-E8071F98AA04}" vid="{254AD2A7-3D52-4E2D-91DE-6AF84961E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SuomenVirallinenTilasto_powerp_pohjat_suomi</Template>
  <TotalTime>285</TotalTime>
  <Words>628</Words>
  <Application>Microsoft Office PowerPoint</Application>
  <PresentationFormat>Laajakuva</PresentationFormat>
  <Paragraphs>89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tk2019</vt:lpstr>
      <vt:lpstr>Tilastoekosysteemin kehittämislinjaukset 2021-2023</vt:lpstr>
      <vt:lpstr>Kansallisen tilastoekosysteemin toimijat</vt:lpstr>
      <vt:lpstr>Visio</vt:lpstr>
      <vt:lpstr>Tehtävä</vt:lpstr>
      <vt:lpstr>Strategiset kehittämistavoitteet</vt:lpstr>
      <vt:lpstr>A. Tilastojen arvon ja merkityksen esille tuominen yhteiskunnassa  </vt:lpstr>
      <vt:lpstr>B. Tietojen käytön edistäminen </vt:lpstr>
      <vt:lpstr>C. Kumppanuuksien hyödyntäminen ja syventäminen</vt:lpstr>
      <vt:lpstr>D. Laadun varmistaminen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Leena Storgårds</cp:lastModifiedBy>
  <cp:revision>36</cp:revision>
  <dcterms:created xsi:type="dcterms:W3CDTF">2020-10-19T10:56:33Z</dcterms:created>
  <dcterms:modified xsi:type="dcterms:W3CDTF">2020-11-09T05:59:23Z</dcterms:modified>
</cp:coreProperties>
</file>